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</p:sldMasterIdLst>
  <p:notesMasterIdLst>
    <p:notesMasterId r:id="rId16"/>
  </p:notesMasterIdLst>
  <p:sldIdLst>
    <p:sldId id="258" r:id="rId5"/>
    <p:sldId id="309" r:id="rId6"/>
    <p:sldId id="300" r:id="rId7"/>
    <p:sldId id="284" r:id="rId8"/>
    <p:sldId id="283" r:id="rId9"/>
    <p:sldId id="278" r:id="rId10"/>
    <p:sldId id="277" r:id="rId11"/>
    <p:sldId id="280" r:id="rId12"/>
    <p:sldId id="279" r:id="rId13"/>
    <p:sldId id="275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40C3E"/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7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9C5A3-59A4-4F91-8852-77102B220E9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85984-E6D2-4E54-8B0C-E10641C119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565D-C026-4372-8377-5B9B3A6CB48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74B9-D051-4FF7-A75F-794BB7E26B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565D-C026-4372-8377-5B9B3A6CB48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74B9-D051-4FF7-A75F-794BB7E26B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565D-C026-4372-8377-5B9B3A6CB48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74B9-D051-4FF7-A75F-794BB7E26B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ED752-3D2C-4FAE-A6E9-D83D320DD53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190BA-C620-4289-B334-992065F9A479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B2B07-168F-4434-9084-011FD5A70760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1E638-C7CD-462A-A019-029E272A5799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565D-C026-4372-8377-5B9B3A6CB48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74B9-D051-4FF7-A75F-794BB7E26B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565D-C026-4372-8377-5B9B3A6CB48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74B9-D051-4FF7-A75F-794BB7E26B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565D-C026-4372-8377-5B9B3A6CB48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74B9-D051-4FF7-A75F-794BB7E26B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565D-C026-4372-8377-5B9B3A6CB48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74B9-D051-4FF7-A75F-794BB7E26B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565D-C026-4372-8377-5B9B3A6CB48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74B9-D051-4FF7-A75F-794BB7E26B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565D-C026-4372-8377-5B9B3A6CB48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74B9-D051-4FF7-A75F-794BB7E26B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565D-C026-4372-8377-5B9B3A6CB48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74B9-D051-4FF7-A75F-794BB7E26B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565D-C026-4372-8377-5B9B3A6CB48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C74B9-D051-4FF7-A75F-794BB7E26B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A565D-C026-4372-8377-5B9B3A6CB48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C74B9-D051-4FF7-A75F-794BB7E26B1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F99C25BB-75D9-4C1B-81BC-6DA140D2D370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76DD710F-6D22-4CD9-BDE6-13A0AA76ACE7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4.GIF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microsoft.com/office/2007/relationships/media" Target="file:///E:\My%20Music\An%20Coong\NguoiAyPianoVersion-AnCoong-2744904_hq.mp3" TargetMode="External"/><Relationship Id="rId4" Type="http://schemas.openxmlformats.org/officeDocument/2006/relationships/audio" Target="file:///E:\My%20Music\An%20Coong\NguoiAyPianoVersion-AnCoong-2744904_hq.mp3" TargetMode="External"/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8" Type="http://schemas.openxmlformats.org/officeDocument/2006/relationships/slideLayout" Target="../slideLayouts/slideLayout12.xml"/><Relationship Id="rId17" Type="http://schemas.openxmlformats.org/officeDocument/2006/relationships/image" Target="../media/image24.png"/><Relationship Id="rId16" Type="http://schemas.microsoft.com/office/2007/relationships/media" Target="../media/media1.mp3"/><Relationship Id="rId15" Type="http://schemas.openxmlformats.org/officeDocument/2006/relationships/audio" Target="../media/media1.mp3"/><Relationship Id="rId14" Type="http://schemas.openxmlformats.org/officeDocument/2006/relationships/image" Target="../media/image23.jpeg"/><Relationship Id="rId13" Type="http://schemas.openxmlformats.org/officeDocument/2006/relationships/image" Target="../media/image22.png"/><Relationship Id="rId12" Type="http://schemas.openxmlformats.org/officeDocument/2006/relationships/image" Target="../media/image21.jpe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27.png"/><Relationship Id="rId3" Type="http://schemas.microsoft.com/office/2007/relationships/media" Target="file:///D:\Am%20thanh\anh%208\09%20Track%209.wma" TargetMode="External"/><Relationship Id="rId2" Type="http://schemas.openxmlformats.org/officeDocument/2006/relationships/audio" Target="file:///D:\Am%20thanh\anh%208\09%20Track%209.wma" TargetMode="External"/><Relationship Id="rId1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3.jpeg"/><Relationship Id="rId7" Type="http://schemas.openxmlformats.org/officeDocument/2006/relationships/image" Target="../media/image9.jpe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-plate6_thumb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563" y="76200"/>
            <a:ext cx="9199563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910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7338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3434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5720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57200" y="609600"/>
            <a:ext cx="795909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chemeClr val="bg1"/>
                  </a:solidFill>
                  <a:round/>
                </a:ln>
                <a:solidFill>
                  <a:srgbClr val="33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3: </a:t>
            </a:r>
            <a:endParaRPr lang="en-US" sz="5400" b="1" kern="10" dirty="0">
              <a:ln w="9525">
                <a:solidFill>
                  <a:schemeClr val="bg1"/>
                </a:solidFill>
                <a:round/>
              </a:ln>
              <a:solidFill>
                <a:srgbClr val="33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kern="10" dirty="0">
                <a:ln w="9525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HOME</a:t>
            </a:r>
            <a:endParaRPr lang="en-US" sz="5400" b="1" kern="10" dirty="0">
              <a:ln w="9525">
                <a:solidFill>
                  <a:schemeClr val="bg1"/>
                </a:solidFill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kern="10" dirty="0">
              <a:ln w="9525">
                <a:solidFill>
                  <a:schemeClr val="bg1"/>
                </a:solidFill>
                <a:round/>
              </a:ln>
              <a:solidFill>
                <a:srgbClr val="339966"/>
              </a:solidFill>
              <a:latin typeface="Arial Black" panose="020B0A04020102020204"/>
            </a:endParaRPr>
          </a:p>
          <a:p>
            <a:pPr algn="ctr"/>
            <a:endParaRPr lang="en-US" sz="3600" kern="10" dirty="0">
              <a:ln w="9525">
                <a:solidFill>
                  <a:schemeClr val="bg1"/>
                </a:solidFill>
                <a:round/>
              </a:ln>
              <a:solidFill>
                <a:srgbClr val="339966"/>
              </a:solidFill>
              <a:latin typeface="Arial Black" panose="020B0A04020102020204"/>
            </a:endParaRPr>
          </a:p>
          <a:p>
            <a:pPr algn="ctr"/>
            <a:r>
              <a:rPr lang="en-US" sz="4800" kern="10" dirty="0">
                <a:ln w="9525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/>
              </a:rPr>
              <a:t>Getting stated - Listen</a:t>
            </a:r>
            <a:endParaRPr lang="en-US" sz="4800" kern="10" dirty="0">
              <a:ln w="9525">
                <a:solidFill>
                  <a:schemeClr val="bg1"/>
                </a:solidFill>
                <a:round/>
              </a:ln>
              <a:solidFill>
                <a:srgbClr val="FF0000"/>
              </a:solidFill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60" name="Picture 4" descr="flower-pattern-powerpoint_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5" name="Picture 11" descr="8AB2525431614329A5CFBE93CF38A6D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341438"/>
            <a:ext cx="1238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8" name="WordArt 14"/>
          <p:cNvSpPr>
            <a:spLocks noChangeArrowheads="1" noChangeShapeType="1" noTextEdit="1"/>
          </p:cNvSpPr>
          <p:nvPr/>
        </p:nvSpPr>
        <p:spPr bwMode="auto">
          <a:xfrm>
            <a:off x="2627313" y="1412875"/>
            <a:ext cx="3816350" cy="1058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FF6600"/>
                </a:solidFill>
                <a:effectLst>
                  <a:outerShdw dist="107763" dir="18900000" algn="ctr" rotWithShape="0">
                    <a:srgbClr val="33CC33">
                      <a:alpha val="50000"/>
                    </a:srgbClr>
                  </a:outerShdw>
                </a:effectLst>
                <a:latin typeface="Bodoni MT Black"/>
              </a:rPr>
              <a:t>Homework</a:t>
            </a:r>
            <a:endParaRPr lang="en-US" sz="3600" kern="10">
              <a:ln w="9525">
                <a:solidFill>
                  <a:srgbClr val="000000"/>
                </a:solidFill>
                <a:round/>
              </a:ln>
              <a:solidFill>
                <a:srgbClr val="FF6600"/>
              </a:solidFill>
              <a:effectLst>
                <a:outerShdw dist="107763" dir="18900000" algn="ctr" rotWithShape="0">
                  <a:srgbClr val="33CC33">
                    <a:alpha val="50000"/>
                  </a:srgbClr>
                </a:outerShdw>
              </a:effectLst>
              <a:latin typeface="Bodoni MT Black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35965" y="2704465"/>
            <a:ext cx="76187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- learn new words by heart</a:t>
            </a:r>
            <a:endParaRPr lang="en-US" sz="3600"/>
          </a:p>
          <a:p>
            <a:r>
              <a:rPr lang="en-US" sz="3600"/>
              <a:t>- Prepare unit 3 : Read (page 31 text book)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81000" y="2316162"/>
            <a:ext cx="8420100" cy="1570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noFill/>
                  <a:round/>
                </a:ln>
                <a:solidFill>
                  <a:srgbClr val="F40C3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THANKS FOR YOUR ATTENDANCE !</a:t>
            </a:r>
            <a:endParaRPr lang="en-US" sz="4000" b="1" kern="10" dirty="0">
              <a:ln w="9525">
                <a:noFill/>
                <a:round/>
              </a:ln>
              <a:solidFill>
                <a:srgbClr val="F40C3E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4000" b="1" kern="10" dirty="0">
                <a:ln w="9525">
                  <a:noFill/>
                  <a:round/>
                </a:ln>
                <a:solidFill>
                  <a:srgbClr val="F40C3E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GOODBYE.</a:t>
            </a:r>
            <a:endParaRPr lang="en-US" sz="4000" b="1" kern="10" dirty="0">
              <a:ln w="9525">
                <a:noFill/>
                <a:round/>
              </a:ln>
              <a:solidFill>
                <a:srgbClr val="F40C3E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Picture 5" descr="MOUS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76800"/>
            <a:ext cx="10972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MOUS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77200" y="4876800"/>
            <a:ext cx="1066800" cy="184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NguoiAyPianoVersion-AnCoong-2744904_hq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533400" y="457200"/>
            <a:ext cx="46666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WORDS</a:t>
            </a:r>
            <a:endParaRPr lang="en-US" sz="36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28600" y="1219200"/>
            <a:ext cx="866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- c</a:t>
            </a:r>
            <a:r>
              <a:rPr lang="en-US" sz="3600"/>
              <a:t>hore (n): công việc nhà = housework</a:t>
            </a:r>
            <a:endParaRPr lang="en-US" sz="3600"/>
          </a:p>
        </p:txBody>
      </p:sp>
      <p:sp>
        <p:nvSpPr>
          <p:cNvPr id="4" name="Text Box 3"/>
          <p:cNvSpPr txBox="1"/>
          <p:nvPr/>
        </p:nvSpPr>
        <p:spPr>
          <a:xfrm>
            <a:off x="171450" y="20758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304800" y="1862455"/>
            <a:ext cx="859345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-</a:t>
            </a:r>
            <a:r>
              <a:rPr lang="en-US" sz="3200"/>
              <a:t> </a:t>
            </a:r>
            <a:r>
              <a:rPr lang="en-US" sz="3600"/>
              <a:t>frying-pan (n): cái chảo</a:t>
            </a:r>
            <a:endParaRPr lang="en-US" sz="3600"/>
          </a:p>
          <a:p>
            <a:pPr algn="l"/>
            <a:r>
              <a:rPr lang="en-US" sz="3600"/>
              <a:t>- green pepper (n): ớt xanh</a:t>
            </a:r>
            <a:endParaRPr lang="en-US" sz="3600"/>
          </a:p>
          <a:p>
            <a:pPr algn="l"/>
            <a:r>
              <a:rPr lang="en-US" sz="3600"/>
              <a:t>- ham (n): thịt đùi heo, thịt giăm-bông</a:t>
            </a:r>
            <a:endParaRPr lang="en-US" sz="3600"/>
          </a:p>
          <a:p>
            <a:pPr algn="l"/>
            <a:r>
              <a:rPr lang="en-US" sz="3600"/>
              <a:t>- garlic (n): tỏi</a:t>
            </a:r>
            <a:endParaRPr lang="en-US" sz="3600"/>
          </a:p>
          <a:p>
            <a:pPr algn="l"/>
            <a:r>
              <a:rPr lang="en-US" sz="3600"/>
              <a:t>- pea(s) (n): đậu Hà-lan</a:t>
            </a:r>
            <a:endParaRPr lang="en-US" sz="3600"/>
          </a:p>
          <a:p>
            <a:pPr algn="l"/>
            <a:r>
              <a:rPr lang="en-US" sz="3600"/>
              <a:t>- teaspoon (n): thìa cà phê</a:t>
            </a:r>
            <a:endParaRPr lang="en-US" sz="3600"/>
          </a:p>
          <a:p>
            <a:pPr algn="l"/>
            <a:r>
              <a:rPr lang="en-US" sz="3600"/>
              <a:t>- yummy (adj.): ngon tuyệt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605" y="685800"/>
            <a:ext cx="244856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940" y="4495800"/>
            <a:ext cx="2106295" cy="161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124200"/>
            <a:ext cx="2411730" cy="1458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5" y="3352800"/>
            <a:ext cx="2172335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672465"/>
            <a:ext cx="2633345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125" y="4572000"/>
            <a:ext cx="2199640" cy="1587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91" name="Group 20"/>
          <p:cNvGrpSpPr/>
          <p:nvPr/>
        </p:nvGrpSpPr>
        <p:grpSpPr>
          <a:xfrm>
            <a:off x="266700" y="0"/>
            <a:ext cx="8877300" cy="750888"/>
            <a:chOff x="168" y="0"/>
            <a:chExt cx="5592" cy="473"/>
          </a:xfrm>
        </p:grpSpPr>
        <p:sp>
          <p:nvSpPr>
            <p:cNvPr id="16392" name="Text Box 8"/>
            <p:cNvSpPr txBox="1"/>
            <p:nvPr/>
          </p:nvSpPr>
          <p:spPr>
            <a:xfrm>
              <a:off x="3312" y="0"/>
              <a:ext cx="244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>
                <a:spcBef>
                  <a:spcPct val="50000"/>
                </a:spcBef>
              </a:pPr>
              <a:endParaRPr lang="en-US" altLang="zh-CN" sz="2000" b="1" dirty="0">
                <a:solidFill>
                  <a:srgbClr val="0066FF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16393" name="Group 18"/>
            <p:cNvGrpSpPr/>
            <p:nvPr/>
          </p:nvGrpSpPr>
          <p:grpSpPr>
            <a:xfrm>
              <a:off x="168" y="48"/>
              <a:ext cx="5424" cy="425"/>
              <a:chOff x="168" y="48"/>
              <a:chExt cx="5424" cy="425"/>
            </a:xfrm>
          </p:grpSpPr>
          <p:sp>
            <p:nvSpPr>
              <p:cNvPr id="16394" name="Text Box 9"/>
              <p:cNvSpPr txBox="1"/>
              <p:nvPr/>
            </p:nvSpPr>
            <p:spPr>
              <a:xfrm>
                <a:off x="1728" y="144"/>
                <a:ext cx="2256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eaLnBrk="0" hangingPunct="0">
                  <a:spcBef>
                    <a:spcPct val="50000"/>
                  </a:spcBef>
                </a:pPr>
                <a:endParaRPr lang="en-US" altLang="zh-CN" sz="2800" b="1" dirty="0">
                  <a:solidFill>
                    <a:srgbClr val="FF0066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6395" name="Text Box 10"/>
              <p:cNvSpPr txBox="1"/>
              <p:nvPr/>
            </p:nvSpPr>
            <p:spPr>
              <a:xfrm>
                <a:off x="168" y="48"/>
                <a:ext cx="5424" cy="4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3600" b="1" dirty="0">
                    <a:solidFill>
                      <a:srgbClr val="FF0066"/>
                    </a:solidFill>
                    <a:latin typeface="Verdana" panose="020B0604030504040204" pitchFamily="34" charset="0"/>
                  </a:rPr>
                  <a:t> Getting started</a:t>
                </a:r>
                <a:endParaRPr lang="en-US" altLang="zh-CN" sz="3600" b="1" dirty="0">
                  <a:solidFill>
                    <a:srgbClr val="FF0066"/>
                  </a:solidFill>
                  <a:latin typeface="Verdana" panose="020B0604030504040204" pitchFamily="34" charset="0"/>
                </a:endParaRPr>
              </a:p>
            </p:txBody>
          </p:sp>
        </p:grpSp>
      </p:grpSp>
      <p:sp>
        <p:nvSpPr>
          <p:cNvPr id="31756" name="Text Box 12"/>
          <p:cNvSpPr txBox="1"/>
          <p:nvPr/>
        </p:nvSpPr>
        <p:spPr>
          <a:xfrm>
            <a:off x="0" y="2273300"/>
            <a:ext cx="3244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 dishes</a:t>
            </a:r>
            <a:endParaRPr lang="en-US" altLang="zh-CN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Text Box 13"/>
          <p:cNvSpPr txBox="1"/>
          <p:nvPr/>
        </p:nvSpPr>
        <p:spPr>
          <a:xfrm>
            <a:off x="141605" y="5041265"/>
            <a:ext cx="16440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</a:t>
            </a:r>
            <a:endParaRPr lang="en-US" altLang="zh-CN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8" name="Text Box 14"/>
          <p:cNvSpPr txBox="1"/>
          <p:nvPr/>
        </p:nvSpPr>
        <p:spPr>
          <a:xfrm>
            <a:off x="4667250" y="6096000"/>
            <a:ext cx="37096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feeding the chickens</a:t>
            </a:r>
            <a:endParaRPr lang="en-US" altLang="zh-CN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9" name="Text Box 15"/>
          <p:cNvSpPr txBox="1"/>
          <p:nvPr/>
        </p:nvSpPr>
        <p:spPr>
          <a:xfrm>
            <a:off x="1616710" y="6181725"/>
            <a:ext cx="28028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the bed</a:t>
            </a:r>
            <a:endParaRPr lang="en-US" altLang="zh-CN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Text Box 16"/>
          <p:cNvSpPr txBox="1"/>
          <p:nvPr/>
        </p:nvSpPr>
        <p:spPr>
          <a:xfrm>
            <a:off x="6553200" y="4613275"/>
            <a:ext cx="2590800" cy="9531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sweeping the floor</a:t>
            </a:r>
            <a:endParaRPr lang="en-US" altLang="zh-CN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1" name="Text Box 17"/>
          <p:cNvSpPr txBox="1"/>
          <p:nvPr/>
        </p:nvSpPr>
        <p:spPr>
          <a:xfrm>
            <a:off x="6705600" y="2273300"/>
            <a:ext cx="22860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tidying up</a:t>
            </a:r>
            <a:endParaRPr lang="en-US" altLang="zh-CN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328545" y="2667000"/>
            <a:ext cx="4173220" cy="181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p>
            <a:pPr algn="ctr" eaLnBrk="0" hangingPunct="0"/>
            <a:r>
              <a:rPr lang="en-US" altLang="zh-CN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 chores do you often </a:t>
            </a:r>
            <a:endParaRPr lang="en-US" altLang="zh-CN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en-US" altLang="zh-CN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do at home?</a:t>
            </a:r>
            <a:endParaRPr lang="en-US" altLang="zh-CN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31757" grpId="0"/>
      <p:bldP spid="31758" grpId="0"/>
      <p:bldP spid="31759" grpId="0"/>
      <p:bldP spid="31760" grpId="0"/>
      <p:bldP spid="317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b="1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to cook “Special Chinese Fried Rice</a:t>
            </a:r>
            <a:r>
              <a:rPr lang="en-US" sz="3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” </a:t>
            </a:r>
            <a:endParaRPr lang="en-US" sz="3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19400" y="860611"/>
            <a:ext cx="5943600" cy="576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0" y="228600"/>
            <a:ext cx="2971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FF3399"/>
                </a:solidFill>
              </a:rPr>
              <a:t>   Listen to the tape, then check the right item</a:t>
            </a:r>
            <a:endParaRPr lang="en-US" sz="2800" b="1" dirty="0">
              <a:solidFill>
                <a:srgbClr val="FF3399"/>
              </a:solidFill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533400" y="1031875"/>
            <a:ext cx="8077200" cy="0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/>
          <p:nvPr/>
        </p:nvGrpSpPr>
        <p:grpSpPr bwMode="auto">
          <a:xfrm>
            <a:off x="1254126" y="4070350"/>
            <a:ext cx="5775326" cy="1416050"/>
            <a:chOff x="790" y="2428"/>
            <a:chExt cx="3638" cy="816"/>
          </a:xfrm>
        </p:grpSpPr>
        <p:sp>
          <p:nvSpPr>
            <p:cNvPr id="7190" name="Text Box 11"/>
            <p:cNvSpPr txBox="1">
              <a:spLocks noChangeArrowheads="1"/>
            </p:cNvSpPr>
            <p:nvPr/>
          </p:nvSpPr>
          <p:spPr bwMode="auto">
            <a:xfrm>
              <a:off x="790" y="2667"/>
              <a:ext cx="432" cy="3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FF"/>
                  </a:solidFill>
                </a:rPr>
                <a:t>c)</a:t>
              </a:r>
              <a:endParaRPr lang="en-US" sz="32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3" name="Group 12"/>
            <p:cNvGrpSpPr/>
            <p:nvPr/>
          </p:nvGrpSpPr>
          <p:grpSpPr bwMode="auto">
            <a:xfrm>
              <a:off x="1296" y="2661"/>
              <a:ext cx="1056" cy="583"/>
              <a:chOff x="624" y="3216"/>
              <a:chExt cx="1088" cy="727"/>
            </a:xfrm>
          </p:grpSpPr>
          <p:pic>
            <p:nvPicPr>
              <p:cNvPr id="7197" name="Picture 13" descr="onion bulb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 rot="-4260123">
                <a:off x="731" y="3109"/>
                <a:ext cx="554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8" name="Picture 14" descr="garlic bulb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44" y="3312"/>
                <a:ext cx="368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9" name="Picture 15" descr="red spanish onion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08" y="3264"/>
                <a:ext cx="432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0" name="Picture 16" descr="garlic bulb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18849">
                <a:off x="1248" y="3504"/>
                <a:ext cx="385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7"/>
            <p:cNvGrpSpPr/>
            <p:nvPr/>
          </p:nvGrpSpPr>
          <p:grpSpPr bwMode="auto">
            <a:xfrm>
              <a:off x="3420" y="2428"/>
              <a:ext cx="1008" cy="816"/>
              <a:chOff x="4262" y="2544"/>
              <a:chExt cx="1114" cy="816"/>
            </a:xfrm>
          </p:grpSpPr>
          <p:pic>
            <p:nvPicPr>
              <p:cNvPr id="7193" name="Picture 18" descr="green pepper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20" y="2544"/>
                <a:ext cx="624" cy="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4" name="Picture 19" descr="garlic bulb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1277106" flipV="1">
                <a:off x="4262" y="2882"/>
                <a:ext cx="37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5" name="Picture 20" descr="garlic bulb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9840801" flipV="1">
                <a:off x="4512" y="2928"/>
                <a:ext cx="37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6" name="Picture 21" descr="green pepper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-521751">
                <a:off x="4752" y="2544"/>
                <a:ext cx="624" cy="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31"/>
          <p:cNvGrpSpPr/>
          <p:nvPr/>
        </p:nvGrpSpPr>
        <p:grpSpPr bwMode="auto">
          <a:xfrm>
            <a:off x="1283202" y="5524482"/>
            <a:ext cx="6080126" cy="1141412"/>
            <a:chOff x="682" y="3360"/>
            <a:chExt cx="3830" cy="719"/>
          </a:xfrm>
        </p:grpSpPr>
        <p:sp>
          <p:nvSpPr>
            <p:cNvPr id="7184" name="Text Box 22"/>
            <p:cNvSpPr txBox="1">
              <a:spLocks noChangeArrowheads="1"/>
            </p:cNvSpPr>
            <p:nvPr/>
          </p:nvSpPr>
          <p:spPr bwMode="auto">
            <a:xfrm>
              <a:off x="682" y="3566"/>
              <a:ext cx="446" cy="3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FF"/>
                  </a:solidFill>
                </a:rPr>
                <a:t>d)</a:t>
              </a:r>
              <a:endParaRPr lang="en-US" sz="32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6" name="Group 23"/>
            <p:cNvGrpSpPr/>
            <p:nvPr/>
          </p:nvGrpSpPr>
          <p:grpSpPr bwMode="auto">
            <a:xfrm>
              <a:off x="3472" y="3440"/>
              <a:ext cx="1040" cy="624"/>
              <a:chOff x="3936" y="3263"/>
              <a:chExt cx="1200" cy="715"/>
            </a:xfrm>
          </p:grpSpPr>
          <p:pic>
            <p:nvPicPr>
              <p:cNvPr id="7188" name="Picture 24" descr="yellow bean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936" y="3696"/>
                <a:ext cx="624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9" name="Picture 25" descr="ham slices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032" y="3263"/>
                <a:ext cx="1104" cy="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186" name="Picture 2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92" y="3360"/>
              <a:ext cx="714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Picture 28" descr="yellow bean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824" y="3792"/>
              <a:ext cx="55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1212850" y="1081088"/>
            <a:ext cx="5949950" cy="1281112"/>
            <a:chOff x="1212850" y="1081088"/>
            <a:chExt cx="5949950" cy="1281112"/>
          </a:xfrm>
        </p:grpSpPr>
        <p:sp>
          <p:nvSpPr>
            <p:cNvPr id="7172" name="Text Box 5"/>
            <p:cNvSpPr txBox="1">
              <a:spLocks noChangeArrowheads="1"/>
            </p:cNvSpPr>
            <p:nvPr/>
          </p:nvSpPr>
          <p:spPr bwMode="auto">
            <a:xfrm>
              <a:off x="1212850" y="1468375"/>
              <a:ext cx="685800" cy="5794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FF"/>
                  </a:solidFill>
                </a:rPr>
                <a:t>a)</a:t>
              </a:r>
              <a:endParaRPr lang="en-US" sz="3200" b="1" dirty="0">
                <a:solidFill>
                  <a:srgbClr val="0000FF"/>
                </a:solidFill>
              </a:endParaRPr>
            </a:p>
          </p:txBody>
        </p:sp>
        <p:pic>
          <p:nvPicPr>
            <p:cNvPr id="7182" name="Picture 4" descr="rice 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38400" y="1176338"/>
              <a:ext cx="1447800" cy="112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2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15000" y="1081088"/>
              <a:ext cx="1447800" cy="128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35"/>
          <p:cNvGrpSpPr/>
          <p:nvPr/>
        </p:nvGrpSpPr>
        <p:grpSpPr bwMode="auto">
          <a:xfrm>
            <a:off x="1278284" y="2590800"/>
            <a:ext cx="6992590" cy="1301750"/>
            <a:chOff x="1278318" y="2590801"/>
            <a:chExt cx="6992006" cy="1301917"/>
          </a:xfrm>
        </p:grpSpPr>
        <p:grpSp>
          <p:nvGrpSpPr>
            <p:cNvPr id="9" name="Group 34"/>
            <p:cNvGrpSpPr/>
            <p:nvPr/>
          </p:nvGrpSpPr>
          <p:grpSpPr bwMode="auto">
            <a:xfrm>
              <a:off x="1278318" y="2647248"/>
              <a:ext cx="3238044" cy="798513"/>
              <a:chOff x="1278318" y="2647248"/>
              <a:chExt cx="3238044" cy="798513"/>
            </a:xfrm>
          </p:grpSpPr>
          <p:sp>
            <p:nvSpPr>
              <p:cNvPr id="7180" name="Text Box 7"/>
              <p:cNvSpPr txBox="1">
                <a:spLocks noChangeArrowheads="1"/>
              </p:cNvSpPr>
              <p:nvPr/>
            </p:nvSpPr>
            <p:spPr bwMode="auto">
              <a:xfrm>
                <a:off x="1278318" y="2835501"/>
                <a:ext cx="685800" cy="5794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 dirty="0">
                    <a:solidFill>
                      <a:srgbClr val="0000FF"/>
                    </a:solidFill>
                  </a:rPr>
                  <a:t>b)</a:t>
                </a:r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  <p:pic>
            <p:nvPicPr>
              <p:cNvPr id="7181" name="Picture 9" descr="frying pan 5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 rot="190789">
                <a:off x="2458962" y="2647248"/>
                <a:ext cx="2057400" cy="798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179" name="Picture 33" descr="Chao banh xeo.JPG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562600" y="2590801"/>
              <a:ext cx="2707724" cy="1301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Oval 34"/>
          <p:cNvSpPr/>
          <p:nvPr/>
        </p:nvSpPr>
        <p:spPr>
          <a:xfrm>
            <a:off x="1752600" y="1143000"/>
            <a:ext cx="2590800" cy="1066800"/>
          </a:xfrm>
          <a:prstGeom prst="ellipse">
            <a:avLst/>
          </a:prstGeom>
          <a:noFill/>
          <a:ln w="38100">
            <a:solidFill>
              <a:srgbClr val="F40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638800" y="2819400"/>
            <a:ext cx="2590800" cy="1066800"/>
          </a:xfrm>
          <a:prstGeom prst="ellipse">
            <a:avLst/>
          </a:prstGeom>
          <a:noFill/>
          <a:ln w="38100">
            <a:solidFill>
              <a:srgbClr val="F40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005471" y="4009672"/>
            <a:ext cx="2590800" cy="1489410"/>
          </a:xfrm>
          <a:prstGeom prst="ellipse">
            <a:avLst/>
          </a:prstGeom>
          <a:noFill/>
          <a:ln w="38100">
            <a:solidFill>
              <a:srgbClr val="F40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88031" y="5645925"/>
            <a:ext cx="2590800" cy="1143000"/>
          </a:xfrm>
          <a:prstGeom prst="ellipse">
            <a:avLst/>
          </a:prstGeom>
          <a:noFill/>
          <a:ln w="38100">
            <a:solidFill>
              <a:srgbClr val="F40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09 Track 9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25642" y="98809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84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4578" grpId="0"/>
      <p:bldP spid="24579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60" name="Picture 4" descr="flower-pattern-powerpoint_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039813"/>
            <a:ext cx="9144000" cy="5453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                Can I help you cook dinner, Mom? </a:t>
            </a:r>
            <a:r>
              <a:rPr lang="en-US" altLang="en-US" b="1" dirty="0">
                <a:solidFill>
                  <a:srgbClr val="FF3399"/>
                </a:solidFill>
              </a:rPr>
              <a:t>:</a:t>
            </a:r>
            <a:r>
              <a:rPr lang="en-US" altLang="en-US" dirty="0"/>
              <a:t> </a:t>
            </a:r>
            <a:endParaRPr lang="en-US" altLang="en-US" sz="32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                Sure. You can cook the “Special Chinese</a:t>
            </a:r>
            <a:endParaRPr lang="en-US" altLang="en-US" sz="32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                Fried Rice” for me. Use …..……......….., please.</a:t>
            </a:r>
            <a:endParaRPr lang="en-US" altLang="en-US" sz="32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                O.K. How much oil do I put in? </a:t>
            </a:r>
            <a:endParaRPr lang="en-US" altLang="en-US" sz="32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                Just a little. Wait until it’s hot and then fry </a:t>
            </a:r>
            <a:endParaRPr lang="en-US" altLang="en-US" sz="32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                 ………… and ………………………………..  </a:t>
            </a:r>
            <a:endParaRPr lang="en-US" altLang="en-US" sz="32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                Do I put …………….. and ……………….. now?</a:t>
            </a:r>
            <a:endParaRPr lang="en-US" altLang="en-US" sz="32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               Yes. And you can put ………...... and a teaspoon</a:t>
            </a:r>
            <a:endParaRPr lang="en-US" altLang="en-US" sz="32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                of salt in.</a:t>
            </a:r>
            <a:endParaRPr lang="en-US" altLang="en-US" sz="32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 dirty="0">
                <a:solidFill>
                  <a:srgbClr val="0000CC"/>
                </a:solidFill>
                <a:latin typeface="Arial Narrow" panose="020B0606020202030204" pitchFamily="34" charset="0"/>
              </a:rPr>
              <a:t>                Yummy! It smells delicious.</a:t>
            </a:r>
            <a:endParaRPr lang="en-US" altLang="en-US" sz="32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eaLnBrk="0" hangingPunct="0">
              <a:tabLst>
                <a:tab pos="2849245" algn="l"/>
                <a:tab pos="5324475" algn="l"/>
              </a:tabLst>
            </a:pPr>
            <a:endParaRPr lang="en-US" altLang="en-US" sz="32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8600" y="1020763"/>
            <a:ext cx="88741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Lan: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6200" y="1524000"/>
            <a:ext cx="1600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Arial Narrow" panose="020B0606020202030204" pitchFamily="34" charset="0"/>
              </a:rPr>
              <a:t>Mrs. Tu:</a:t>
            </a:r>
            <a:endParaRPr lang="en-US" altLang="en-US" sz="3200" b="1">
              <a:solidFill>
                <a:srgbClr val="FF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6200" y="2997200"/>
            <a:ext cx="16002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Arial Narrow" panose="020B0606020202030204" pitchFamily="34" charset="0"/>
              </a:rPr>
              <a:t>Mrs. Tu:</a:t>
            </a:r>
            <a:endParaRPr lang="en-US" altLang="en-US" sz="3200" b="1">
              <a:solidFill>
                <a:srgbClr val="FF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04800" y="2468563"/>
            <a:ext cx="88741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Lan: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28600" y="3886200"/>
            <a:ext cx="88741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Lan: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6200" y="4445000"/>
            <a:ext cx="16002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Arial Narrow" panose="020B0606020202030204" pitchFamily="34" charset="0"/>
              </a:rPr>
              <a:t>Mrs. Tu:</a:t>
            </a:r>
            <a:endParaRPr lang="en-US" altLang="en-US" sz="3200" b="1">
              <a:solidFill>
                <a:srgbClr val="FF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52400" y="5410200"/>
            <a:ext cx="88741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Lan: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0" y="501650"/>
            <a:ext cx="91440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Listen and fill in the missing words </a:t>
            </a:r>
            <a:endParaRPr lang="en-US" altLang="en-US" sz="36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183313" y="1981200"/>
            <a:ext cx="36988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1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057400" y="3382963"/>
            <a:ext cx="36988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2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181600" y="3382963"/>
            <a:ext cx="36988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3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733800" y="3916363"/>
            <a:ext cx="36988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4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335713" y="3916363"/>
            <a:ext cx="3698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5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257800" y="4373563"/>
            <a:ext cx="36988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6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09 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7506" y="837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1039813"/>
            <a:ext cx="9144000" cy="5453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</a:rPr>
              <a:t>                Can I help you cook dinner, Mom? </a:t>
            </a:r>
            <a:r>
              <a:rPr lang="en-US" altLang="en-US" b="1">
                <a:solidFill>
                  <a:srgbClr val="FF3399"/>
                </a:solidFill>
              </a:rPr>
              <a:t>:</a:t>
            </a:r>
            <a:r>
              <a:rPr lang="en-US" altLang="en-US"/>
              <a:t> </a:t>
            </a:r>
            <a:endParaRPr lang="en-US" altLang="en-US" sz="3200" b="1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</a:rPr>
              <a:t>                Sure. You can cook the “Special Chinese</a:t>
            </a:r>
            <a:endParaRPr lang="en-US" altLang="en-US" sz="3200" b="1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</a:rPr>
              <a:t>                Fried Rice” for me. Use …..……......….., please.</a:t>
            </a:r>
            <a:endParaRPr lang="en-US" altLang="en-US" sz="3200" b="1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</a:rPr>
              <a:t>                O.K. How much oil do I put in?</a:t>
            </a:r>
            <a:endParaRPr lang="en-US" altLang="en-US" sz="3200" b="1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</a:rPr>
              <a:t>                Just a little. Wait until it’s hot and then fry </a:t>
            </a:r>
            <a:endParaRPr lang="en-US" altLang="en-US" sz="3200" b="1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</a:rPr>
              <a:t>                 ………… and ………………………………..  </a:t>
            </a:r>
            <a:endParaRPr lang="en-US" altLang="en-US" sz="3200" b="1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</a:rPr>
              <a:t>                Do I put …………….. and ……………….. now?</a:t>
            </a:r>
            <a:endParaRPr lang="en-US" altLang="en-US" sz="3200" b="1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</a:rPr>
              <a:t>               Yes. And you can put ………...... and a teaspoon</a:t>
            </a:r>
            <a:endParaRPr lang="en-US" altLang="en-US" sz="3200" b="1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</a:rPr>
              <a:t>                of salt in.</a:t>
            </a:r>
            <a:endParaRPr lang="en-US" altLang="en-US" sz="3200" b="1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>
              <a:tabLst>
                <a:tab pos="2849245" algn="l"/>
                <a:tab pos="5324475" algn="l"/>
              </a:tabLst>
            </a:pPr>
            <a:r>
              <a:rPr lang="en-US" altLang="en-US" sz="3200" b="1">
                <a:solidFill>
                  <a:srgbClr val="0000CC"/>
                </a:solidFill>
                <a:latin typeface="Arial Narrow" panose="020B0606020202030204" pitchFamily="34" charset="0"/>
              </a:rPr>
              <a:t>                Yummy! It smells delicious.</a:t>
            </a:r>
            <a:endParaRPr lang="en-US" altLang="en-US" sz="3200" b="1">
              <a:solidFill>
                <a:srgbClr val="0000CC"/>
              </a:solidFill>
              <a:latin typeface="Arial Narrow" panose="020B0606020202030204" pitchFamily="34" charset="0"/>
            </a:endParaRPr>
          </a:p>
          <a:p>
            <a:pPr eaLnBrk="0" hangingPunct="0">
              <a:tabLst>
                <a:tab pos="2849245" algn="l"/>
                <a:tab pos="5324475" algn="l"/>
              </a:tabLst>
            </a:pPr>
            <a:endParaRPr lang="en-US" altLang="en-US" sz="3200" b="1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971800" y="0"/>
            <a:ext cx="2514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</a:rPr>
              <a:t>LISTEN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228600" y="1020763"/>
            <a:ext cx="88741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Lan: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76200" y="1477963"/>
            <a:ext cx="16002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Arial Narrow" panose="020B0606020202030204" pitchFamily="34" charset="0"/>
              </a:rPr>
              <a:t>Mrs. Tu:</a:t>
            </a:r>
            <a:endParaRPr lang="en-US" altLang="en-US" sz="3200" b="1">
              <a:solidFill>
                <a:srgbClr val="FF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304800" y="2438400"/>
            <a:ext cx="88741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Lan: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304800" y="3916363"/>
            <a:ext cx="88741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Lan: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304800" y="5440363"/>
            <a:ext cx="88741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Lan: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36873" name="Text Box 12"/>
          <p:cNvSpPr txBox="1">
            <a:spLocks noChangeArrowheads="1"/>
          </p:cNvSpPr>
          <p:nvPr/>
        </p:nvSpPr>
        <p:spPr bwMode="auto">
          <a:xfrm>
            <a:off x="5791200" y="3916363"/>
            <a:ext cx="16002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peas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-9525" y="4449763"/>
            <a:ext cx="16002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Arial Narrow" panose="020B0606020202030204" pitchFamily="34" charset="0"/>
              </a:rPr>
              <a:t>Mrs. Tu:</a:t>
            </a:r>
            <a:endParaRPr lang="en-US" altLang="en-US" sz="3200" b="1">
              <a:solidFill>
                <a:srgbClr val="FF3399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257800" y="2011363"/>
            <a:ext cx="25146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big pan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4" name="Rectangle 7"/>
          <p:cNvSpPr>
            <a:spLocks noChangeArrowheads="1"/>
          </p:cNvSpPr>
          <p:nvPr/>
        </p:nvSpPr>
        <p:spPr bwMode="auto">
          <a:xfrm>
            <a:off x="6183313" y="1981200"/>
            <a:ext cx="36988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1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36885" name="Rectangle 7"/>
          <p:cNvSpPr>
            <a:spLocks noChangeArrowheads="1"/>
          </p:cNvSpPr>
          <p:nvPr/>
        </p:nvSpPr>
        <p:spPr bwMode="auto">
          <a:xfrm>
            <a:off x="2133600" y="3429000"/>
            <a:ext cx="36988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2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19200" y="3429000"/>
            <a:ext cx="1828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garlic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87" name="Rectangle 7"/>
          <p:cNvSpPr>
            <a:spLocks noChangeArrowheads="1"/>
          </p:cNvSpPr>
          <p:nvPr/>
        </p:nvSpPr>
        <p:spPr bwMode="auto">
          <a:xfrm>
            <a:off x="5105400" y="3459163"/>
            <a:ext cx="36988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3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36888" name="Rectangle 7"/>
          <p:cNvSpPr>
            <a:spLocks noChangeArrowheads="1"/>
          </p:cNvSpPr>
          <p:nvPr/>
        </p:nvSpPr>
        <p:spPr bwMode="auto">
          <a:xfrm>
            <a:off x="3505200" y="3916363"/>
            <a:ext cx="36988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4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36889" name="Rectangle 7"/>
          <p:cNvSpPr>
            <a:spLocks noChangeArrowheads="1"/>
          </p:cNvSpPr>
          <p:nvPr/>
        </p:nvSpPr>
        <p:spPr bwMode="auto">
          <a:xfrm>
            <a:off x="6335713" y="3916363"/>
            <a:ext cx="369887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5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36890" name="Rectangle 7"/>
          <p:cNvSpPr>
            <a:spLocks noChangeArrowheads="1"/>
          </p:cNvSpPr>
          <p:nvPr/>
        </p:nvSpPr>
        <p:spPr bwMode="auto">
          <a:xfrm>
            <a:off x="5410200" y="4419600"/>
            <a:ext cx="36988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993300"/>
                </a:solidFill>
                <a:latin typeface="Arial Narrow" panose="020B0606020202030204" pitchFamily="34" charset="0"/>
              </a:rPr>
              <a:t>6</a:t>
            </a:r>
            <a:endParaRPr lang="en-US" altLang="en-US" sz="3200" b="1">
              <a:solidFill>
                <a:srgbClr val="9933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62400" y="3429000"/>
            <a:ext cx="3962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green peppers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24200" y="3886200"/>
            <a:ext cx="1828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ham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93" name="Text Box 12"/>
          <p:cNvSpPr txBox="1">
            <a:spLocks noChangeArrowheads="1"/>
          </p:cNvSpPr>
          <p:nvPr/>
        </p:nvSpPr>
        <p:spPr bwMode="auto">
          <a:xfrm>
            <a:off x="4953000" y="4449763"/>
            <a:ext cx="16002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rice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6" name="Text Box 8"/>
          <p:cNvSpPr txBox="1">
            <a:spLocks noChangeArrowheads="1"/>
          </p:cNvSpPr>
          <p:nvPr/>
        </p:nvSpPr>
        <p:spPr bwMode="auto">
          <a:xfrm>
            <a:off x="152400" y="3001963"/>
            <a:ext cx="16002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Arial Narrow" panose="020B0606020202030204" pitchFamily="34" charset="0"/>
              </a:rPr>
              <a:t>Mrs. Tu:</a:t>
            </a:r>
            <a:endParaRPr lang="en-US" altLang="en-US" sz="3200" b="1">
              <a:solidFill>
                <a:srgbClr val="FF3399"/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09 Track 9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859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/>
      <p:bldP spid="36884" grpId="0"/>
      <p:bldP spid="36885" grpId="0"/>
      <p:bldP spid="3" grpId="0"/>
      <p:bldP spid="36887" grpId="0"/>
      <p:bldP spid="36888" grpId="0"/>
      <p:bldP spid="36889" grpId="0"/>
      <p:bldP spid="36890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b="1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to cook “Special Chinese Fried Rice</a:t>
            </a:r>
            <a:r>
              <a:rPr lang="en-US" sz="3600" dirty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” </a:t>
            </a:r>
            <a:endParaRPr lang="en-US" sz="3600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229600" cy="4117975"/>
          </a:xfrm>
        </p:spPr>
        <p:txBody>
          <a:bodyPr>
            <a:noAutofit/>
          </a:bodyPr>
          <a:lstStyle/>
          <a:p>
            <a:pPr marL="609600" indent="-609600" eaLnBrk="1" hangingPunct="1">
              <a:buFontTx/>
              <a:buNone/>
            </a:pPr>
            <a:r>
              <a:rPr lang="en-US" sz="3600" b="1" dirty="0">
                <a:solidFill>
                  <a:srgbClr val="0000FF"/>
                </a:solidFill>
              </a:rPr>
              <a:t>Put the statements in the correct order:</a:t>
            </a:r>
            <a:endParaRPr lang="en-US" sz="3600" b="1" dirty="0">
              <a:solidFill>
                <a:srgbClr val="0000FF"/>
              </a:solidFill>
            </a:endParaRPr>
          </a:p>
          <a:p>
            <a:pPr marL="990600" lvl="1" indent="34925" eaLnBrk="1" hangingPunct="1">
              <a:buFontTx/>
              <a:buAutoNum type="alphaLcPeriod"/>
            </a:pPr>
            <a:endParaRPr lang="en-US" sz="3200" b="1" dirty="0">
              <a:solidFill>
                <a:srgbClr val="0000FF"/>
              </a:solidFill>
            </a:endParaRPr>
          </a:p>
          <a:p>
            <a:pPr marL="990600" lvl="1" indent="34925" eaLnBrk="1" hangingPunct="1">
              <a:buFontTx/>
              <a:buAutoNum type="alphaLcPeriod"/>
            </a:pPr>
            <a:r>
              <a:rPr lang="en-US" sz="3200" b="1" i="1" dirty="0">
                <a:solidFill>
                  <a:srgbClr val="0000FF"/>
                </a:solidFill>
              </a:rPr>
              <a:t>Put a little oil into the pan.</a:t>
            </a:r>
            <a:endParaRPr lang="en-US" sz="3200" b="1" i="1" dirty="0">
              <a:solidFill>
                <a:srgbClr val="0000FF"/>
              </a:solidFill>
            </a:endParaRPr>
          </a:p>
          <a:p>
            <a:pPr marL="990600" lvl="1" indent="34925" eaLnBrk="1" hangingPunct="1">
              <a:buFontTx/>
              <a:buAutoNum type="alphaLcPeriod"/>
            </a:pPr>
            <a:r>
              <a:rPr lang="en-US" sz="3200" b="1" i="1" dirty="0">
                <a:solidFill>
                  <a:srgbClr val="0000FF"/>
                </a:solidFill>
              </a:rPr>
              <a:t>Wait until it’s hot.</a:t>
            </a:r>
            <a:endParaRPr lang="en-US" sz="3200" b="1" i="1" dirty="0">
              <a:solidFill>
                <a:srgbClr val="0000FF"/>
              </a:solidFill>
            </a:endParaRPr>
          </a:p>
          <a:p>
            <a:pPr marL="990600" lvl="1" indent="34925" eaLnBrk="1" hangingPunct="1">
              <a:buFontTx/>
              <a:buAutoNum type="alphaLcPeriod"/>
            </a:pPr>
            <a:r>
              <a:rPr lang="en-US" sz="3200" b="1" i="1" dirty="0">
                <a:solidFill>
                  <a:srgbClr val="0000FF"/>
                </a:solidFill>
              </a:rPr>
              <a:t>Fry garlic and green peppers.</a:t>
            </a:r>
            <a:endParaRPr lang="en-US" sz="3200" b="1" i="1" dirty="0">
              <a:solidFill>
                <a:srgbClr val="0000FF"/>
              </a:solidFill>
            </a:endParaRPr>
          </a:p>
          <a:p>
            <a:pPr marL="990600" lvl="1" indent="34925" eaLnBrk="1" hangingPunct="1">
              <a:buFontTx/>
              <a:buAutoNum type="alphaLcPeriod"/>
            </a:pPr>
            <a:r>
              <a:rPr lang="en-US" sz="3200" b="1" i="1" dirty="0">
                <a:solidFill>
                  <a:srgbClr val="0000FF"/>
                </a:solidFill>
              </a:rPr>
              <a:t>Put rice in.</a:t>
            </a:r>
            <a:endParaRPr lang="en-US" sz="3200" b="1" i="1" dirty="0">
              <a:solidFill>
                <a:srgbClr val="0000FF"/>
              </a:solidFill>
            </a:endParaRPr>
          </a:p>
          <a:p>
            <a:pPr marL="990600" lvl="1" indent="34925" eaLnBrk="1" hangingPunct="1">
              <a:buFontTx/>
              <a:buAutoNum type="alphaLcPeriod"/>
            </a:pPr>
            <a:r>
              <a:rPr lang="en-US" sz="3200" b="1" i="1" dirty="0">
                <a:solidFill>
                  <a:srgbClr val="0000FF"/>
                </a:solidFill>
              </a:rPr>
              <a:t>Use a big pan.</a:t>
            </a:r>
            <a:endParaRPr lang="en-US" sz="3200" b="1" i="1" dirty="0">
              <a:solidFill>
                <a:srgbClr val="0000FF"/>
              </a:solidFill>
            </a:endParaRPr>
          </a:p>
          <a:p>
            <a:pPr marL="990600" lvl="1" indent="34925" eaLnBrk="1" hangingPunct="1">
              <a:buFontTx/>
              <a:buAutoNum type="alphaLcPeriod"/>
            </a:pPr>
            <a:r>
              <a:rPr lang="en-US" sz="3200" b="1" i="1" dirty="0">
                <a:solidFill>
                  <a:srgbClr val="0000FF"/>
                </a:solidFill>
              </a:rPr>
              <a:t> Add ham and peas.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381000" y="5029200"/>
            <a:ext cx="533400" cy="457200"/>
          </a:xfrm>
          <a:prstGeom prst="ellipse">
            <a:avLst/>
          </a:prstGeom>
          <a:solidFill>
            <a:srgbClr val="66FFCC"/>
          </a:solidFill>
          <a:ln w="38100">
            <a:solidFill>
              <a:srgbClr val="8000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914400" y="5237163"/>
            <a:ext cx="533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381000" y="2667000"/>
            <a:ext cx="533400" cy="457200"/>
          </a:xfrm>
          <a:prstGeom prst="ellipse">
            <a:avLst/>
          </a:prstGeom>
          <a:solidFill>
            <a:srgbClr val="66FFCC"/>
          </a:solidFill>
          <a:ln w="38100">
            <a:solidFill>
              <a:srgbClr val="8000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914400" y="2895600"/>
            <a:ext cx="533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381000" y="3276600"/>
            <a:ext cx="533400" cy="457200"/>
          </a:xfrm>
          <a:prstGeom prst="ellipse">
            <a:avLst/>
          </a:prstGeom>
          <a:solidFill>
            <a:srgbClr val="66FFCC"/>
          </a:solidFill>
          <a:ln w="38100">
            <a:solidFill>
              <a:srgbClr val="8000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914400" y="3498850"/>
            <a:ext cx="533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381000" y="3886200"/>
            <a:ext cx="533400" cy="457200"/>
          </a:xfrm>
          <a:prstGeom prst="ellipse">
            <a:avLst/>
          </a:prstGeom>
          <a:solidFill>
            <a:srgbClr val="66FFCC"/>
          </a:solidFill>
          <a:ln w="38100">
            <a:solidFill>
              <a:srgbClr val="8000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14400" y="4103688"/>
            <a:ext cx="533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381000" y="5562600"/>
            <a:ext cx="533400" cy="457200"/>
          </a:xfrm>
          <a:prstGeom prst="ellipse">
            <a:avLst/>
          </a:prstGeom>
          <a:solidFill>
            <a:srgbClr val="66FFCC"/>
          </a:solidFill>
          <a:ln w="38100">
            <a:solidFill>
              <a:srgbClr val="8000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914400" y="5791200"/>
            <a:ext cx="533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381000" y="4495800"/>
            <a:ext cx="533400" cy="457200"/>
          </a:xfrm>
          <a:prstGeom prst="ellipse">
            <a:avLst/>
          </a:prstGeom>
          <a:solidFill>
            <a:srgbClr val="66FFCC"/>
          </a:solidFill>
          <a:ln w="38100">
            <a:solidFill>
              <a:srgbClr val="8000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914400" y="4708525"/>
            <a:ext cx="533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38400" y="860611"/>
            <a:ext cx="6324600" cy="576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0" y="228600"/>
            <a:ext cx="2971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  <p:bldP spid="35854" grpId="0" animBg="1"/>
      <p:bldP spid="35855" grpId="0" animBg="1"/>
      <p:bldP spid="3585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3" descr="Chao banh xeo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07050" y="2660650"/>
            <a:ext cx="27079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 bwMode="auto">
          <a:xfrm>
            <a:off x="609600" y="5105400"/>
            <a:ext cx="1974850" cy="1371600"/>
            <a:chOff x="3936" y="3263"/>
            <a:chExt cx="1200" cy="715"/>
          </a:xfrm>
        </p:grpSpPr>
        <p:pic>
          <p:nvPicPr>
            <p:cNvPr id="14353" name="Picture 6" descr="yellow bea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3696"/>
              <a:ext cx="62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7" descr="ham slic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3263"/>
              <a:ext cx="1104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/>
          <p:nvPr/>
        </p:nvGrpSpPr>
        <p:grpSpPr bwMode="auto">
          <a:xfrm>
            <a:off x="381000" y="3200400"/>
            <a:ext cx="1600200" cy="1143000"/>
            <a:chOff x="4262" y="2544"/>
            <a:chExt cx="1114" cy="816"/>
          </a:xfrm>
        </p:grpSpPr>
        <p:pic>
          <p:nvPicPr>
            <p:cNvPr id="14349" name="Picture 9" descr="green pepper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0" y="2544"/>
              <a:ext cx="62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0" descr="garlic bul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1277106" flipV="1">
              <a:off x="4262" y="2882"/>
              <a:ext cx="37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11" descr="garlic bul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9840801" flipV="1">
              <a:off x="4512" y="2928"/>
              <a:ext cx="37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12" descr="green pepper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21751">
              <a:off x="4752" y="2544"/>
              <a:ext cx="62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1" name="Picture 13" descr="ric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219200"/>
            <a:ext cx="12954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2438400" y="2133600"/>
            <a:ext cx="11430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981200" y="3505200"/>
            <a:ext cx="1524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2438400" y="3810000"/>
            <a:ext cx="15240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2066925"/>
            <a:ext cx="22669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WordArt 20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38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FF6D0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How to make </a:t>
            </a:r>
            <a:endParaRPr lang="en-US" sz="3600" kern="10" dirty="0">
              <a:ln w="9525">
                <a:solidFill>
                  <a:schemeClr val="tx1"/>
                </a:solidFill>
                <a:round/>
              </a:ln>
              <a:solidFill>
                <a:srgbClr val="FF6D09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/>
            </a:endParaRPr>
          </a:p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FF6D0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/>
              </a:rPr>
              <a:t>“Special Chinese Fried Rice</a:t>
            </a:r>
            <a:endParaRPr lang="en-US" sz="3600" kern="10" dirty="0">
              <a:ln w="9525">
                <a:solidFill>
                  <a:schemeClr val="tx1"/>
                </a:solidFill>
                <a:round/>
              </a:ln>
              <a:solidFill>
                <a:srgbClr val="FF6D09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/>
            </a:endParaRPr>
          </a:p>
        </p:txBody>
      </p:sp>
      <p:pic>
        <p:nvPicPr>
          <p:cNvPr id="20" name="Picture 19" descr="dau an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42611" y="4876800"/>
            <a:ext cx="1600200" cy="1600200"/>
          </a:xfrm>
          <a:prstGeom prst="rect">
            <a:avLst/>
          </a:prstGeom>
        </p:spPr>
      </p:pic>
      <p:sp>
        <p:nvSpPr>
          <p:cNvPr id="21" name="Line 16"/>
          <p:cNvSpPr>
            <a:spLocks noChangeShapeType="1"/>
          </p:cNvSpPr>
          <p:nvPr/>
        </p:nvSpPr>
        <p:spPr bwMode="auto">
          <a:xfrm flipH="1" flipV="1">
            <a:off x="4718229" y="3818415"/>
            <a:ext cx="76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5638800" y="3200400"/>
            <a:ext cx="1066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 animBg="1"/>
      <p:bldP spid="29712" grpId="0" animBg="1"/>
      <p:bldP spid="29713" grpId="0" animBg="1"/>
      <p:bldP spid="21" grpId="0" animBg="1"/>
      <p:bldP spid="297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2064</Words>
  <Application>WPS Presentation</Application>
  <PresentationFormat>On-screen Show (4:3)</PresentationFormat>
  <Paragraphs>174</Paragraphs>
  <Slides>11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SimSun</vt:lpstr>
      <vt:lpstr>Wingdings</vt:lpstr>
      <vt:lpstr>.VnHelvetInsH</vt:lpstr>
      <vt:lpstr>Impact</vt:lpstr>
      <vt:lpstr>Arial Black</vt:lpstr>
      <vt:lpstr>.VnTime</vt:lpstr>
      <vt:lpstr>Verdana</vt:lpstr>
      <vt:lpstr>Aharoni</vt:lpstr>
      <vt:lpstr>Arial Narrow</vt:lpstr>
      <vt:lpstr>Times New Roman</vt:lpstr>
      <vt:lpstr>Bodoni MT Black</vt:lpstr>
      <vt:lpstr>Segoe Print</vt:lpstr>
      <vt:lpstr>Times New Roman</vt:lpstr>
      <vt:lpstr>Microsoft YaHei</vt:lpstr>
      <vt:lpstr>Arial Unicode MS</vt:lpstr>
      <vt:lpstr>Calibri</vt:lpstr>
      <vt:lpstr>Office Theme</vt:lpstr>
      <vt:lpstr>1_Default Design</vt:lpstr>
      <vt:lpstr>Default Design</vt:lpstr>
      <vt:lpstr>PowerPoint 演示文稿</vt:lpstr>
      <vt:lpstr>PowerPoint 演示文稿</vt:lpstr>
      <vt:lpstr>PowerPoint 演示文稿</vt:lpstr>
      <vt:lpstr>How to cook “Special Chinese Fried Rice” </vt:lpstr>
      <vt:lpstr>   Listen to the tape, then check the right item</vt:lpstr>
      <vt:lpstr>PowerPoint 演示文稿</vt:lpstr>
      <vt:lpstr>PowerPoint 演示文稿</vt:lpstr>
      <vt:lpstr>How to cook “Special Chinese Fried Rice”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52</cp:revision>
  <dcterms:created xsi:type="dcterms:W3CDTF">2018-09-22T15:58:00Z</dcterms:created>
  <dcterms:modified xsi:type="dcterms:W3CDTF">2021-09-26T11:45:36Z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37542DCE22C04745825A8CA15B897888</vt:lpwstr>
  </property>
  <property fmtid="{D5CDD505-2E9C-101B-9397-08002B2CF9AE}" pid="3" name="KSOProductBuildVer">
    <vt:lpwstr>1033-11.2.0.10323</vt:lpwstr>
  </property>
</Properties>
</file>